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saveSubsetFonts="1">
  <p:sldMasterIdLst>
    <p:sldMasterId id="2147483656" r:id="rId1"/>
  </p:sldMasterIdLst>
  <p:notesMasterIdLst>
    <p:notesMasterId r:id="rId2"/>
  </p:notesMasterIdLst>
  <p:sldIdLst>
    <p:sldId id="269" r:id="rId3"/>
    <p:sldId id="270" r:id="rId4"/>
    <p:sldId id="271" r:id="rId5"/>
    <p:sldId id="272" r:id="rId6"/>
    <p:sldId id="273" r:id="rId7"/>
    <p:sldId id="274" r:id="rId8"/>
  </p:sldIdLst>
  <p:sldSz cy="8229600" cx="14630400"/>
  <p:notesSz cx="8229600" cy="14630400"/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tableStyles" Target="tableStyles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0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71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1048672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en-US"/>
          </a:p>
        </p:txBody>
      </p:sp>
      <p:sp>
        <p:nvSpPr>
          <p:cNvPr id="1048673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4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75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8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58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9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59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1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1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4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4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56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5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6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dirty="0" lang="en-US"/>
              <a:t/>
            </a:r>
            <a:endParaRPr dirty="0" lang="en-US"/>
          </a:p>
        </p:txBody>
      </p:sp>
      <p:sp>
        <p:nvSpPr>
          <p:cNvPr id="104866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4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5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6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6F4F4"/>
          </a:solidFill>
        </p:spPr>
      </p:sp>
      <p:sp>
        <p:nvSpPr>
          <p:cNvPr id="1048577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52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6F4F4"/>
          </a:solidFill>
        </p:spPr>
      </p:sp>
      <p:sp>
        <p:nvSpPr>
          <p:cNvPr id="1048587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54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6F4F4"/>
          </a:solidFill>
        </p:spPr>
      </p:sp>
      <p:sp>
        <p:nvSpPr>
          <p:cNvPr id="1048597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55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6F4F4"/>
          </a:solidFill>
        </p:spPr>
      </p:sp>
      <p:sp>
        <p:nvSpPr>
          <p:cNvPr id="1048618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57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6F4F4"/>
          </a:solidFill>
        </p:spPr>
      </p:sp>
      <p:sp>
        <p:nvSpPr>
          <p:cNvPr id="1048647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59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Shape 0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6F4F4"/>
          </a:solidFill>
        </p:spPr>
      </p:sp>
      <p:sp>
        <p:nvSpPr>
          <p:cNvPr id="1048659" name="Shape 1"/>
          <p:cNvSpPr/>
          <p:nvPr/>
        </p:nvSpPr>
        <p:spPr>
          <a:xfrm>
            <a:off x="0" y="0"/>
            <a:ext cx="14630400" cy="8229600"/>
          </a:xfrm>
          <a:prstGeom prst="rect"/>
          <a:solidFill>
            <a:srgbClr val="FFFFFF"/>
          </a:solidFill>
        </p:spPr>
      </p:sp>
      <p:pic>
        <p:nvPicPr>
          <p:cNvPr id="2097160" name="Image 0" descr="preencoded.png">
            <a:hlinkClick r:id="rId1" tooltip=""/>
          </p:cNvPr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/>
        </p:spPr>
      </p:pic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</p:sldLayoutIdLst>
  <p:hf dt="0" ftr="0" hdr="0" sldNum="0"/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144000" y="0"/>
            <a:ext cx="5486400" cy="8230553"/>
          </a:xfrm>
          <a:prstGeom prst="rect"/>
        </p:spPr>
      </p:pic>
      <p:sp>
        <p:nvSpPr>
          <p:cNvPr id="1048578" name="Text 0"/>
          <p:cNvSpPr/>
          <p:nvPr/>
        </p:nvSpPr>
        <p:spPr>
          <a:xfrm>
            <a:off x="786527" y="618053"/>
            <a:ext cx="7570946" cy="4213384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5500"/>
              </a:lnSpc>
              <a:buNone/>
            </a:pPr>
            <a:r>
              <a:rPr b="1" dirty="0" sz="4400" kern="0" lang="en-US" spc="-133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Стратегическое направление развития продукта «ПКАП1013.ФП Мониторинг и инструменты сопровождения»</a:t>
            </a:r>
            <a:endParaRPr dirty="0" sz="4400" lang="en-US"/>
          </a:p>
        </p:txBody>
      </p:sp>
      <p:sp>
        <p:nvSpPr>
          <p:cNvPr id="1048579" name="Text 1"/>
          <p:cNvSpPr/>
          <p:nvPr/>
        </p:nvSpPr>
        <p:spPr>
          <a:xfrm>
            <a:off x="786527" y="5168503"/>
            <a:ext cx="7570946" cy="1797844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800"/>
              </a:lnSpc>
              <a:buNone/>
            </a:pPr>
            <a:r>
              <a:rPr dirty="0" sz="1750" kern="0" lang="en-US" spc="-35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Данная презентация посвящена стратегическому направлению развития продукта «ПКАП1013.ФП Мониторинг и инструменты сопровождения». Мы рассмотрим ключевые цели, направления развития, приоритетные задачи, метрики успеха и управление рисками, связанными с этим продуктом.</a:t>
            </a:r>
            <a:endParaRPr dirty="0" sz="1750" lang="en-US"/>
          </a:p>
        </p:txBody>
      </p:sp>
      <p:sp>
        <p:nvSpPr>
          <p:cNvPr id="1048580" name="Shape 2"/>
          <p:cNvSpPr/>
          <p:nvPr/>
        </p:nvSpPr>
        <p:spPr>
          <a:xfrm>
            <a:off x="786527" y="7236023"/>
            <a:ext cx="359569" cy="359569"/>
          </a:xfrm>
          <a:prstGeom prst="roundRect">
            <a:avLst>
              <a:gd name="adj" fmla="val 25427903"/>
            </a:avLst>
          </a:prstGeom>
          <a:solidFill>
            <a:srgbClr val="82F54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1048581" name="Text 3"/>
          <p:cNvSpPr/>
          <p:nvPr/>
        </p:nvSpPr>
        <p:spPr>
          <a:xfrm>
            <a:off x="904875" y="7366992"/>
            <a:ext cx="122753" cy="97512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750"/>
              </a:lnSpc>
              <a:buNone/>
            </a:pPr>
            <a:r>
              <a:rPr dirty="0" sz="750" kern="0" lang="en-US" spc="-35">
                <a:solidFill>
                  <a:srgbClr val="3C3838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AS</a:t>
            </a:r>
            <a:endParaRPr dirty="0" sz="750" lang="en-US"/>
          </a:p>
        </p:txBody>
      </p:sp>
      <p:sp>
        <p:nvSpPr>
          <p:cNvPr id="1048582" name="Text 4"/>
          <p:cNvSpPr/>
          <p:nvPr/>
        </p:nvSpPr>
        <p:spPr>
          <a:xfrm>
            <a:off x="1258372" y="7219117"/>
            <a:ext cx="1661517" cy="393383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3050"/>
              </a:lnSpc>
              <a:buNone/>
            </a:pPr>
            <a:r>
              <a:rPr b="1" dirty="0" sz="2200" kern="0" lang="en-US" spc="-35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по Abdulla S</a:t>
            </a:r>
            <a:endParaRPr dirty="0" sz="2200" lang="en-US"/>
          </a:p>
        </p:txBody>
      </p:sp>
      <p:sp>
        <p:nvSpPr>
          <p:cNvPr id="1048678" name=""/>
          <p:cNvSpPr/>
          <p:nvPr/>
        </p:nvSpPr>
        <p:spPr>
          <a:xfrm>
            <a:off x="427973" y="7221272"/>
            <a:ext cx="3720068" cy="703567"/>
          </a:xfrm>
          <a:prstGeom prst="rect"/>
          <a:solidFill>
            <a:srgbClr val="FFFFFF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ext 0"/>
          <p:cNvSpPr/>
          <p:nvPr/>
        </p:nvSpPr>
        <p:spPr>
          <a:xfrm>
            <a:off x="793790" y="2539960"/>
            <a:ext cx="6769060" cy="70877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550"/>
              </a:lnSpc>
              <a:buNone/>
            </a:pPr>
            <a:r>
              <a:rPr b="1" dirty="0" sz="4450" kern="0" lang="en-US" spc="-134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Основная цель продукта</a:t>
            </a:r>
            <a:endParaRPr dirty="0" sz="4450" lang="en-US"/>
          </a:p>
        </p:txBody>
      </p:sp>
      <p:sp>
        <p:nvSpPr>
          <p:cNvPr id="1048589" name="Text 1"/>
          <p:cNvSpPr/>
          <p:nvPr/>
        </p:nvSpPr>
        <p:spPr>
          <a:xfrm>
            <a:off x="793790" y="3815715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67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Надежность</a:t>
            </a:r>
            <a:endParaRPr dirty="0" sz="2200" lang="en-US"/>
          </a:p>
        </p:txBody>
      </p:sp>
      <p:sp>
        <p:nvSpPr>
          <p:cNvPr id="1048590" name="Text 2"/>
          <p:cNvSpPr/>
          <p:nvPr/>
        </p:nvSpPr>
        <p:spPr>
          <a:xfrm>
            <a:off x="793790" y="4396859"/>
            <a:ext cx="6244709" cy="725805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850"/>
              </a:lnSpc>
              <a:buNone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Обеспечить надежность и прозрачность процессов сопровождения данных.</a:t>
            </a:r>
            <a:endParaRPr dirty="0" sz="1750" lang="en-US"/>
          </a:p>
        </p:txBody>
      </p:sp>
      <p:sp>
        <p:nvSpPr>
          <p:cNvPr id="1048591" name="Text 3"/>
          <p:cNvSpPr/>
          <p:nvPr/>
        </p:nvSpPr>
        <p:spPr>
          <a:xfrm>
            <a:off x="7599521" y="3815715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67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Прозрачность</a:t>
            </a:r>
            <a:endParaRPr dirty="0" sz="2200" lang="en-US"/>
          </a:p>
        </p:txBody>
      </p:sp>
      <p:sp>
        <p:nvSpPr>
          <p:cNvPr id="1048592" name="Text 4"/>
          <p:cNvSpPr/>
          <p:nvPr/>
        </p:nvSpPr>
        <p:spPr>
          <a:xfrm>
            <a:off x="7599521" y="4396859"/>
            <a:ext cx="6244709" cy="1088708"/>
          </a:xfrm>
          <a:prstGeom prst="rect"/>
          <a:noFill/>
        </p:spPr>
        <p:txBody>
          <a:bodyPr anchor="t" bIns="0" lIns="0" rIns="0" rtlCol="0" tIns="0" wrap="square"/>
          <a:p>
            <a:pPr indent="0" marL="0">
              <a:lnSpc>
                <a:spcPts val="2850"/>
              </a:lnSpc>
              <a:buNone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Улучшить мониторинг, автоматизировать рутинные задачи и предоставить инструменты для анализа производительности команды сопровождения.</a:t>
            </a:r>
            <a:endParaRPr dirty="0" sz="1750" lang="en-US"/>
          </a:p>
        </p:txBody>
      </p:sp>
      <p:sp>
        <p:nvSpPr>
          <p:cNvPr id="1048677" name=""/>
          <p:cNvSpPr/>
          <p:nvPr/>
        </p:nvSpPr>
        <p:spPr>
          <a:xfrm rot="21600000">
            <a:off x="10297117" y="7496048"/>
            <a:ext cx="4333282" cy="848060"/>
          </a:xfrm>
          <a:prstGeom prst="rect"/>
          <a:solidFill>
            <a:srgbClr val="FFFFFF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/>
        </p:spPr>
      </p:pic>
      <p:sp>
        <p:nvSpPr>
          <p:cNvPr id="1048598" name="Text 0"/>
          <p:cNvSpPr/>
          <p:nvPr/>
        </p:nvSpPr>
        <p:spPr>
          <a:xfrm>
            <a:off x="6103382" y="913448"/>
            <a:ext cx="7159823" cy="550902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4300"/>
              </a:lnSpc>
              <a:buNone/>
            </a:pPr>
            <a:r>
              <a:rPr b="1" dirty="0" sz="3450" kern="0" lang="en-US" spc="-104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Ключевые направления развития</a:t>
            </a:r>
            <a:endParaRPr dirty="0" sz="3450" lang="en-US"/>
          </a:p>
        </p:txBody>
      </p:sp>
      <p:sp>
        <p:nvSpPr>
          <p:cNvPr id="1048599" name="Shape 1"/>
          <p:cNvSpPr/>
          <p:nvPr/>
        </p:nvSpPr>
        <p:spPr>
          <a:xfrm>
            <a:off x="6103382" y="1728787"/>
            <a:ext cx="3866912" cy="3128605"/>
          </a:xfrm>
          <a:prstGeom prst="roundRect">
            <a:avLst>
              <a:gd name="adj" fmla="val 23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48600" name="Text 2"/>
          <p:cNvSpPr/>
          <p:nvPr/>
        </p:nvSpPr>
        <p:spPr>
          <a:xfrm>
            <a:off x="6287214" y="1912620"/>
            <a:ext cx="2203609" cy="275392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150"/>
              </a:lnSpc>
              <a:buNone/>
            </a:pPr>
            <a:r>
              <a:rPr b="1" dirty="0" sz="1700" kern="0" lang="en-US" spc="-52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Надежность</a:t>
            </a:r>
            <a:endParaRPr dirty="0" sz="1700" lang="en-US"/>
          </a:p>
        </p:txBody>
      </p:sp>
      <p:sp>
        <p:nvSpPr>
          <p:cNvPr id="1048601" name="Text 3"/>
          <p:cNvSpPr/>
          <p:nvPr/>
        </p:nvSpPr>
        <p:spPr>
          <a:xfrm>
            <a:off x="6287214" y="2293739"/>
            <a:ext cx="3499247" cy="564118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sz="1350" kern="0" lang="en-US" spc="-28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Устранение проблем с текущей системой мониторинга.</a:t>
            </a:r>
            <a:endParaRPr dirty="0" sz="1350" lang="en-US"/>
          </a:p>
        </p:txBody>
      </p:sp>
      <p:sp>
        <p:nvSpPr>
          <p:cNvPr id="1048602" name="Text 4"/>
          <p:cNvSpPr/>
          <p:nvPr/>
        </p:nvSpPr>
        <p:spPr>
          <a:xfrm>
            <a:off x="6287214" y="2919532"/>
            <a:ext cx="3499247" cy="564118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sz="1350" kern="0" lang="en-US" spc="-28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Внедрение интеграций с DME, CTL, SDSA и другими системами.</a:t>
            </a:r>
            <a:endParaRPr dirty="0" sz="1350" lang="en-US"/>
          </a:p>
        </p:txBody>
      </p:sp>
      <p:sp>
        <p:nvSpPr>
          <p:cNvPr id="1048603" name="Text 5"/>
          <p:cNvSpPr/>
          <p:nvPr/>
        </p:nvSpPr>
        <p:spPr>
          <a:xfrm>
            <a:off x="6287214" y="3545324"/>
            <a:ext cx="3499247" cy="564118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sz="1350" kern="0" lang="en-US" spc="-28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Автоматизация обработки инцидентов.</a:t>
            </a:r>
            <a:endParaRPr dirty="0" sz="1350" lang="en-US"/>
          </a:p>
        </p:txBody>
      </p:sp>
      <p:sp>
        <p:nvSpPr>
          <p:cNvPr id="1048604" name="Shape 6"/>
          <p:cNvSpPr/>
          <p:nvPr/>
        </p:nvSpPr>
        <p:spPr>
          <a:xfrm>
            <a:off x="10146506" y="1728787"/>
            <a:ext cx="3866912" cy="3128605"/>
          </a:xfrm>
          <a:prstGeom prst="roundRect">
            <a:avLst>
              <a:gd name="adj" fmla="val 236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48605" name="Text 7"/>
          <p:cNvSpPr/>
          <p:nvPr/>
        </p:nvSpPr>
        <p:spPr>
          <a:xfrm>
            <a:off x="10330339" y="1912620"/>
            <a:ext cx="2203609" cy="275392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150"/>
              </a:lnSpc>
              <a:buNone/>
            </a:pPr>
            <a:r>
              <a:rPr b="1" dirty="0" sz="1700" kern="0" lang="en-US" spc="-52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Прозрачность</a:t>
            </a:r>
            <a:endParaRPr dirty="0" sz="1700" lang="en-US"/>
          </a:p>
        </p:txBody>
      </p:sp>
      <p:sp>
        <p:nvSpPr>
          <p:cNvPr id="1048606" name="Text 8"/>
          <p:cNvSpPr/>
          <p:nvPr/>
        </p:nvSpPr>
        <p:spPr>
          <a:xfrm>
            <a:off x="10330339" y="2293739"/>
            <a:ext cx="3499247" cy="846177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sz="1350" kern="0" lang="en-US" spc="-28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Разработка новых дашбордов для мониторинга производительности команды.</a:t>
            </a:r>
            <a:endParaRPr dirty="0" sz="1350" lang="en-US"/>
          </a:p>
        </p:txBody>
      </p:sp>
      <p:sp>
        <p:nvSpPr>
          <p:cNvPr id="1048607" name="Text 9"/>
          <p:cNvSpPr/>
          <p:nvPr/>
        </p:nvSpPr>
        <p:spPr>
          <a:xfrm>
            <a:off x="10330339" y="3201591"/>
            <a:ext cx="3499247" cy="846177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sz="1350" kern="0" lang="en-US" spc="-28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Формирование отчетов о работе администраторов и их доступность руководителям.</a:t>
            </a:r>
            <a:endParaRPr dirty="0" sz="1350" lang="en-US"/>
          </a:p>
        </p:txBody>
      </p:sp>
      <p:sp>
        <p:nvSpPr>
          <p:cNvPr id="1048608" name="Text 10"/>
          <p:cNvSpPr/>
          <p:nvPr/>
        </p:nvSpPr>
        <p:spPr>
          <a:xfrm>
            <a:off x="10330339" y="4109442"/>
            <a:ext cx="3499247" cy="564118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sz="1350" kern="0" lang="en-US" spc="-28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Создание инструментов для визуализации данных.</a:t>
            </a:r>
            <a:endParaRPr dirty="0" sz="1350" lang="en-US"/>
          </a:p>
        </p:txBody>
      </p:sp>
      <p:sp>
        <p:nvSpPr>
          <p:cNvPr id="1048609" name="Shape 11"/>
          <p:cNvSpPr/>
          <p:nvPr/>
        </p:nvSpPr>
        <p:spPr>
          <a:xfrm>
            <a:off x="6103382" y="5033605"/>
            <a:ext cx="7910036" cy="2282428"/>
          </a:xfrm>
          <a:prstGeom prst="roundRect">
            <a:avLst>
              <a:gd name="adj" fmla="val 324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48610" name="Text 12"/>
          <p:cNvSpPr/>
          <p:nvPr/>
        </p:nvSpPr>
        <p:spPr>
          <a:xfrm>
            <a:off x="6287214" y="5217438"/>
            <a:ext cx="2203609" cy="275392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150"/>
              </a:lnSpc>
              <a:buNone/>
            </a:pPr>
            <a:r>
              <a:rPr b="1" dirty="0" sz="1700" kern="0" lang="en-US" spc="-52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Эффективность</a:t>
            </a:r>
            <a:endParaRPr dirty="0" sz="1700" lang="en-US"/>
          </a:p>
        </p:txBody>
      </p:sp>
      <p:sp>
        <p:nvSpPr>
          <p:cNvPr id="1048611" name="Text 13"/>
          <p:cNvSpPr/>
          <p:nvPr/>
        </p:nvSpPr>
        <p:spPr>
          <a:xfrm>
            <a:off x="6287214" y="5598557"/>
            <a:ext cx="7542371" cy="564118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sz="1350" kern="0" lang="en-US" spc="-28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Автоматизация ручных задач (например, обработка инцидентов и разметка названий бизнес-процессов в справочнике потоков).</a:t>
            </a:r>
            <a:endParaRPr dirty="0" sz="1350" lang="en-US"/>
          </a:p>
        </p:txBody>
      </p:sp>
      <p:sp>
        <p:nvSpPr>
          <p:cNvPr id="1048612" name="Text 14"/>
          <p:cNvSpPr/>
          <p:nvPr/>
        </p:nvSpPr>
        <p:spPr>
          <a:xfrm>
            <a:off x="6287214" y="6224349"/>
            <a:ext cx="7542371" cy="282059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sz="1350" kern="0" lang="en-US" spc="-28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Уменьшение времени на выполнение задач за счет оптимизации процессов.</a:t>
            </a:r>
            <a:endParaRPr dirty="0" sz="1350" lang="en-US"/>
          </a:p>
        </p:txBody>
      </p:sp>
      <p:sp>
        <p:nvSpPr>
          <p:cNvPr id="1048613" name="Text 15"/>
          <p:cNvSpPr/>
          <p:nvPr/>
        </p:nvSpPr>
        <p:spPr>
          <a:xfrm>
            <a:off x="6287214" y="6568083"/>
            <a:ext cx="7542371" cy="564118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sz="1350" kern="0" lang="en-US" spc="-28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Упрощение обучения новых администраторов через улучшенные интерфейсы и документацию.</a:t>
            </a:r>
            <a:endParaRPr dirty="0" sz="1350" lang="en-US"/>
          </a:p>
        </p:txBody>
      </p:sp>
      <p:sp>
        <p:nvSpPr>
          <p:cNvPr id="1048679" name=""/>
          <p:cNvSpPr/>
          <p:nvPr/>
        </p:nvSpPr>
        <p:spPr>
          <a:xfrm>
            <a:off x="12525414" y="7648607"/>
            <a:ext cx="2104986" cy="580993"/>
          </a:xfrm>
          <a:prstGeom prst="rect"/>
          <a:solidFill>
            <a:srgbClr val="FFFFFF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4630400" cy="1915716"/>
          </a:xfrm>
          <a:prstGeom prst="rect"/>
        </p:spPr>
      </p:pic>
      <p:sp>
        <p:nvSpPr>
          <p:cNvPr id="1048619" name="Text 0"/>
          <p:cNvSpPr/>
          <p:nvPr/>
        </p:nvSpPr>
        <p:spPr>
          <a:xfrm>
            <a:off x="536377" y="2337673"/>
            <a:ext cx="4106108" cy="47886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3750"/>
              </a:lnSpc>
              <a:buNone/>
            </a:pPr>
            <a:r>
              <a:rPr b="1" dirty="0" sz="3000" kern="0" lang="en-US" spc="-9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Приоритетные задачи</a:t>
            </a:r>
            <a:endParaRPr dirty="0" sz="3000" lang="en-US"/>
          </a:p>
        </p:txBody>
      </p:sp>
      <p:sp>
        <p:nvSpPr>
          <p:cNvPr id="1048620" name="Shape 1"/>
          <p:cNvSpPr/>
          <p:nvPr/>
        </p:nvSpPr>
        <p:spPr>
          <a:xfrm>
            <a:off x="536377" y="5698927"/>
            <a:ext cx="13557647" cy="22860"/>
          </a:xfrm>
          <a:prstGeom prst="roundRect">
            <a:avLst>
              <a:gd name="adj" fmla="val 281579"/>
            </a:avLst>
          </a:prstGeom>
          <a:solidFill>
            <a:srgbClr val="C0C1D7"/>
          </a:solidFill>
        </p:spPr>
      </p:sp>
      <p:sp>
        <p:nvSpPr>
          <p:cNvPr id="1048621" name="Shape 2"/>
          <p:cNvSpPr/>
          <p:nvPr/>
        </p:nvSpPr>
        <p:spPr>
          <a:xfrm>
            <a:off x="3875961" y="5162550"/>
            <a:ext cx="22860" cy="536377"/>
          </a:xfrm>
          <a:prstGeom prst="roundRect">
            <a:avLst>
              <a:gd name="adj" fmla="val 281579"/>
            </a:avLst>
          </a:prstGeom>
          <a:solidFill>
            <a:srgbClr val="C0C1D7"/>
          </a:solidFill>
        </p:spPr>
      </p:sp>
      <p:sp>
        <p:nvSpPr>
          <p:cNvPr id="1048622" name="Shape 3"/>
          <p:cNvSpPr/>
          <p:nvPr/>
        </p:nvSpPr>
        <p:spPr>
          <a:xfrm>
            <a:off x="3714988" y="5526524"/>
            <a:ext cx="344805" cy="344805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48623" name="Text 4"/>
          <p:cNvSpPr/>
          <p:nvPr/>
        </p:nvSpPr>
        <p:spPr>
          <a:xfrm>
            <a:off x="3841194" y="5583912"/>
            <a:ext cx="92273" cy="22991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1800"/>
              </a:lnSpc>
              <a:buNone/>
            </a:pPr>
            <a:r>
              <a:rPr b="1" dirty="0" sz="1800" kern="0" lang="en-US" spc="-54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dirty="0" sz="1800" lang="en-US"/>
          </a:p>
        </p:txBody>
      </p:sp>
      <p:sp>
        <p:nvSpPr>
          <p:cNvPr id="1048624" name="Text 5"/>
          <p:cNvSpPr/>
          <p:nvPr/>
        </p:nvSpPr>
        <p:spPr>
          <a:xfrm>
            <a:off x="2929533" y="3046333"/>
            <a:ext cx="1915716" cy="23943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1850"/>
              </a:lnSpc>
              <a:buNone/>
            </a:pPr>
            <a:r>
              <a:rPr b="1" dirty="0" sz="1500" kern="0" lang="en-US" spc="-45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Краткосрочные</a:t>
            </a:r>
            <a:endParaRPr dirty="0" sz="1500" lang="en-US"/>
          </a:p>
        </p:txBody>
      </p:sp>
      <p:sp>
        <p:nvSpPr>
          <p:cNvPr id="1048625" name="Text 6"/>
          <p:cNvSpPr/>
          <p:nvPr/>
        </p:nvSpPr>
        <p:spPr>
          <a:xfrm>
            <a:off x="689610" y="3377684"/>
            <a:ext cx="6395680" cy="245150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Развернуть инфраструктуру и настроить DevOps.</a:t>
            </a:r>
            <a:endParaRPr dirty="0" sz="1200" lang="en-US"/>
          </a:p>
        </p:txBody>
      </p:sp>
      <p:sp>
        <p:nvSpPr>
          <p:cNvPr id="1048626" name="Text 7"/>
          <p:cNvSpPr/>
          <p:nvPr/>
        </p:nvSpPr>
        <p:spPr>
          <a:xfrm>
            <a:off x="689610" y="3676412"/>
            <a:ext cx="6395680" cy="490299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Улучшить наполнение текущих дашбордов через автоматизацию сбора состава потоков.</a:t>
            </a:r>
            <a:endParaRPr dirty="0" sz="1200" lang="en-US"/>
          </a:p>
        </p:txBody>
      </p:sp>
      <p:sp>
        <p:nvSpPr>
          <p:cNvPr id="1048627" name="Text 8"/>
          <p:cNvSpPr/>
          <p:nvPr/>
        </p:nvSpPr>
        <p:spPr>
          <a:xfrm>
            <a:off x="689610" y="4220289"/>
            <a:ext cx="6395680" cy="245150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Разработать архитектуру анализатора логов.</a:t>
            </a:r>
            <a:endParaRPr dirty="0" sz="1200" lang="en-US"/>
          </a:p>
        </p:txBody>
      </p:sp>
      <p:sp>
        <p:nvSpPr>
          <p:cNvPr id="1048628" name="Text 9"/>
          <p:cNvSpPr/>
          <p:nvPr/>
        </p:nvSpPr>
        <p:spPr>
          <a:xfrm>
            <a:off x="689610" y="4519017"/>
            <a:ext cx="6395680" cy="490299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Начать интеграцию с ключевыми системами (Replica Manager, Cluster Discovery и др.).</a:t>
            </a:r>
            <a:endParaRPr dirty="0" sz="1200" lang="en-US"/>
          </a:p>
        </p:txBody>
      </p:sp>
      <p:sp>
        <p:nvSpPr>
          <p:cNvPr id="1048629" name="Shape 10"/>
          <p:cNvSpPr/>
          <p:nvPr/>
        </p:nvSpPr>
        <p:spPr>
          <a:xfrm>
            <a:off x="7303651" y="5698927"/>
            <a:ext cx="22860" cy="536377"/>
          </a:xfrm>
          <a:prstGeom prst="roundRect">
            <a:avLst>
              <a:gd name="adj" fmla="val 281579"/>
            </a:avLst>
          </a:prstGeom>
          <a:solidFill>
            <a:srgbClr val="C0C1D7"/>
          </a:solidFill>
        </p:spPr>
      </p:sp>
      <p:sp>
        <p:nvSpPr>
          <p:cNvPr id="1048630" name="Shape 11"/>
          <p:cNvSpPr/>
          <p:nvPr/>
        </p:nvSpPr>
        <p:spPr>
          <a:xfrm>
            <a:off x="7142678" y="5526524"/>
            <a:ext cx="344805" cy="344805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48631" name="Text 12"/>
          <p:cNvSpPr/>
          <p:nvPr/>
        </p:nvSpPr>
        <p:spPr>
          <a:xfrm>
            <a:off x="7246144" y="5583912"/>
            <a:ext cx="137874" cy="22991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1800"/>
              </a:lnSpc>
              <a:buNone/>
            </a:pPr>
            <a:r>
              <a:rPr b="1" dirty="0" sz="1800" kern="0" lang="en-US" spc="-54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dirty="0" sz="1800" lang="en-US"/>
          </a:p>
        </p:txBody>
      </p:sp>
      <p:sp>
        <p:nvSpPr>
          <p:cNvPr id="1048632" name="Text 13"/>
          <p:cNvSpPr/>
          <p:nvPr/>
        </p:nvSpPr>
        <p:spPr>
          <a:xfrm>
            <a:off x="6357223" y="6388537"/>
            <a:ext cx="1915716" cy="23943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1850"/>
              </a:lnSpc>
              <a:buNone/>
            </a:pPr>
            <a:r>
              <a:rPr b="1" dirty="0" sz="1500" kern="0" lang="en-US" spc="-45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Среднесрочные</a:t>
            </a:r>
            <a:endParaRPr dirty="0" sz="1500" lang="en-US"/>
          </a:p>
        </p:txBody>
      </p:sp>
      <p:sp>
        <p:nvSpPr>
          <p:cNvPr id="1048633" name="Text 14"/>
          <p:cNvSpPr/>
          <p:nvPr/>
        </p:nvSpPr>
        <p:spPr>
          <a:xfrm>
            <a:off x="4117300" y="6719888"/>
            <a:ext cx="6395680" cy="245150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Внедрить автоматизацию обработки инцидентов.</a:t>
            </a:r>
            <a:endParaRPr dirty="0" sz="1200" lang="en-US"/>
          </a:p>
        </p:txBody>
      </p:sp>
      <p:sp>
        <p:nvSpPr>
          <p:cNvPr id="1048634" name="Text 15"/>
          <p:cNvSpPr/>
          <p:nvPr/>
        </p:nvSpPr>
        <p:spPr>
          <a:xfrm>
            <a:off x="4117300" y="7018615"/>
            <a:ext cx="6395680" cy="490299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Разработать аналитику и автоматизированную отчетность для команды сопровождения.</a:t>
            </a:r>
            <a:endParaRPr dirty="0" sz="1200" lang="en-US"/>
          </a:p>
        </p:txBody>
      </p:sp>
      <p:sp>
        <p:nvSpPr>
          <p:cNvPr id="1048635" name="Text 16"/>
          <p:cNvSpPr/>
          <p:nvPr/>
        </p:nvSpPr>
        <p:spPr>
          <a:xfrm>
            <a:off x="4117300" y="7562493"/>
            <a:ext cx="6395680" cy="245150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Устранить технические ограничения текущей системы мониторинга.</a:t>
            </a:r>
            <a:endParaRPr dirty="0" sz="1200" lang="en-US"/>
          </a:p>
        </p:txBody>
      </p:sp>
      <p:sp>
        <p:nvSpPr>
          <p:cNvPr id="1048636" name="Shape 17"/>
          <p:cNvSpPr/>
          <p:nvPr/>
        </p:nvSpPr>
        <p:spPr>
          <a:xfrm>
            <a:off x="10731460" y="5162550"/>
            <a:ext cx="22860" cy="536377"/>
          </a:xfrm>
          <a:prstGeom prst="roundRect">
            <a:avLst>
              <a:gd name="adj" fmla="val 281579"/>
            </a:avLst>
          </a:prstGeom>
          <a:solidFill>
            <a:srgbClr val="C0C1D7"/>
          </a:solidFill>
        </p:spPr>
      </p:sp>
      <p:sp>
        <p:nvSpPr>
          <p:cNvPr id="1048637" name="Shape 18"/>
          <p:cNvSpPr/>
          <p:nvPr/>
        </p:nvSpPr>
        <p:spPr>
          <a:xfrm>
            <a:off x="10570488" y="5526524"/>
            <a:ext cx="344805" cy="344805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48638" name="Text 19"/>
          <p:cNvSpPr/>
          <p:nvPr/>
        </p:nvSpPr>
        <p:spPr>
          <a:xfrm>
            <a:off x="10672167" y="5583912"/>
            <a:ext cx="141446" cy="229910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1800"/>
              </a:lnSpc>
              <a:buNone/>
            </a:pPr>
            <a:r>
              <a:rPr b="1" dirty="0" sz="1800" kern="0" lang="en-US" spc="-54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dirty="0" sz="1800" lang="en-US"/>
          </a:p>
        </p:txBody>
      </p:sp>
      <p:sp>
        <p:nvSpPr>
          <p:cNvPr id="1048639" name="Text 20"/>
          <p:cNvSpPr/>
          <p:nvPr/>
        </p:nvSpPr>
        <p:spPr>
          <a:xfrm>
            <a:off x="9785033" y="3590211"/>
            <a:ext cx="1915716" cy="239435"/>
          </a:xfrm>
          <a:prstGeom prst="rect"/>
          <a:noFill/>
        </p:spPr>
        <p:txBody>
          <a:bodyPr anchor="t" bIns="0" lIns="0" rIns="0" rtlCol="0" tIns="0" wrap="none"/>
          <a:p>
            <a:pPr algn="ctr" indent="0" marL="0">
              <a:lnSpc>
                <a:spcPts val="1850"/>
              </a:lnSpc>
              <a:buNone/>
            </a:pPr>
            <a:r>
              <a:rPr b="1" dirty="0" sz="1500" kern="0" lang="en-US" spc="-45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Долгосрочные</a:t>
            </a:r>
            <a:endParaRPr dirty="0" sz="1500" lang="en-US"/>
          </a:p>
        </p:txBody>
      </p:sp>
      <p:sp>
        <p:nvSpPr>
          <p:cNvPr id="1048640" name="Text 21"/>
          <p:cNvSpPr/>
          <p:nvPr/>
        </p:nvSpPr>
        <p:spPr>
          <a:xfrm>
            <a:off x="7544991" y="3921562"/>
            <a:ext cx="6395799" cy="245150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Создать новую систему мониторинга с API для тиражирования дашбордов.</a:t>
            </a:r>
            <a:endParaRPr dirty="0" sz="1200" lang="en-US"/>
          </a:p>
        </p:txBody>
      </p:sp>
      <p:sp>
        <p:nvSpPr>
          <p:cNvPr id="1048641" name="Text 22"/>
          <p:cNvSpPr/>
          <p:nvPr/>
        </p:nvSpPr>
        <p:spPr>
          <a:xfrm>
            <a:off x="7544991" y="4220289"/>
            <a:ext cx="6395799" cy="245150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Реализовать интеграции с SDP-Control, SberESM и Шиной Мониторинга.</a:t>
            </a:r>
            <a:endParaRPr dirty="0" sz="1200" lang="en-US"/>
          </a:p>
        </p:txBody>
      </p:sp>
      <p:sp>
        <p:nvSpPr>
          <p:cNvPr id="1048642" name="Text 23"/>
          <p:cNvSpPr/>
          <p:nvPr/>
        </p:nvSpPr>
        <p:spPr>
          <a:xfrm>
            <a:off x="7544991" y="4519017"/>
            <a:ext cx="6395799" cy="490299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1900"/>
              </a:lnSpc>
              <a:buSzPct val="100000"/>
              <a:buChar char="•"/>
            </a:pPr>
            <a:r>
              <a:rPr dirty="0" sz="1200" kern="0" lang="en-US" spc="-24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Обеспечить полную прозрачность процессов сопровождения через мониторинг и аналитику.</a:t>
            </a:r>
            <a:endParaRPr dirty="0" sz="1200" lang="en-US"/>
          </a:p>
        </p:txBody>
      </p:sp>
      <p:sp>
        <p:nvSpPr>
          <p:cNvPr id="1048680" name=""/>
          <p:cNvSpPr/>
          <p:nvPr/>
        </p:nvSpPr>
        <p:spPr>
          <a:xfrm rot="10800000">
            <a:off x="11408036" y="7505470"/>
            <a:ext cx="3048000" cy="724129"/>
          </a:xfrm>
          <a:prstGeom prst="rect"/>
          <a:solidFill>
            <a:srgbClr val="FFFFFF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Text 0"/>
          <p:cNvSpPr/>
          <p:nvPr/>
        </p:nvSpPr>
        <p:spPr>
          <a:xfrm>
            <a:off x="793790" y="2160151"/>
            <a:ext cx="5670590" cy="70877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550"/>
              </a:lnSpc>
              <a:buNone/>
            </a:pPr>
            <a:r>
              <a:rPr b="1" dirty="0" sz="4450" kern="0" lang="en-US" spc="-134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Метрики успеха</a:t>
            </a:r>
            <a:endParaRPr dirty="0" sz="4450" lang="en-US"/>
          </a:p>
        </p:txBody>
      </p:sp>
      <p:sp>
        <p:nvSpPr>
          <p:cNvPr id="1048649" name="Text 1"/>
          <p:cNvSpPr/>
          <p:nvPr/>
        </p:nvSpPr>
        <p:spPr>
          <a:xfrm>
            <a:off x="793790" y="3435906"/>
            <a:ext cx="2835235" cy="354330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67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KPI для команды</a:t>
            </a:r>
            <a:endParaRPr dirty="0" sz="2200" lang="en-US"/>
          </a:p>
        </p:txBody>
      </p:sp>
      <p:sp>
        <p:nvSpPr>
          <p:cNvPr id="1048650" name="Text 2"/>
          <p:cNvSpPr/>
          <p:nvPr/>
        </p:nvSpPr>
        <p:spPr>
          <a:xfrm>
            <a:off x="793790" y="4017050"/>
            <a:ext cx="6244709" cy="362903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2850"/>
              </a:lnSpc>
              <a:buSzPct val="100000"/>
              <a:buChar char="•"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Сократить время обработки инцидентов на 50%.</a:t>
            </a:r>
            <a:endParaRPr dirty="0" sz="1750" lang="en-US"/>
          </a:p>
        </p:txBody>
      </p:sp>
      <p:sp>
        <p:nvSpPr>
          <p:cNvPr id="1048651" name="Text 3"/>
          <p:cNvSpPr/>
          <p:nvPr/>
        </p:nvSpPr>
        <p:spPr>
          <a:xfrm>
            <a:off x="793790" y="4459248"/>
            <a:ext cx="6244709" cy="725805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850"/>
              </a:lnSpc>
              <a:buSzPct val="100000"/>
              <a:buChar char="•"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Уменьшить время обучения новых администраторов на 30%.</a:t>
            </a:r>
            <a:endParaRPr dirty="0" sz="1750" lang="en-US"/>
          </a:p>
        </p:txBody>
      </p:sp>
      <p:sp>
        <p:nvSpPr>
          <p:cNvPr id="1048652" name="Text 4"/>
          <p:cNvSpPr/>
          <p:nvPr/>
        </p:nvSpPr>
        <p:spPr>
          <a:xfrm>
            <a:off x="793790" y="5264348"/>
            <a:ext cx="6244709" cy="725805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850"/>
              </a:lnSpc>
              <a:buSzPct val="100000"/>
              <a:buChar char="•"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Достичь уровня удовлетворенности пользователей до отметки 80% (по результатам опросов).</a:t>
            </a:r>
            <a:endParaRPr dirty="0" sz="1750" lang="en-US"/>
          </a:p>
        </p:txBody>
      </p:sp>
      <p:sp>
        <p:nvSpPr>
          <p:cNvPr id="1048653" name="Text 5"/>
          <p:cNvSpPr/>
          <p:nvPr/>
        </p:nvSpPr>
        <p:spPr>
          <a:xfrm>
            <a:off x="7599521" y="3435906"/>
            <a:ext cx="3883223" cy="354330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2750"/>
              </a:lnSpc>
              <a:buNone/>
            </a:pPr>
            <a:r>
              <a:rPr b="1" dirty="0" sz="2200" kern="0" lang="en-US" spc="-67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Финансовая эффективность</a:t>
            </a:r>
            <a:endParaRPr dirty="0" sz="2200" lang="en-US"/>
          </a:p>
        </p:txBody>
      </p:sp>
      <p:sp>
        <p:nvSpPr>
          <p:cNvPr id="1048654" name="Text 6"/>
          <p:cNvSpPr/>
          <p:nvPr/>
        </p:nvSpPr>
        <p:spPr>
          <a:xfrm>
            <a:off x="7599521" y="4017050"/>
            <a:ext cx="6244709" cy="362903"/>
          </a:xfrm>
          <a:prstGeom prst="rect"/>
          <a:noFill/>
        </p:spPr>
        <p:txBody>
          <a:bodyPr anchor="t" bIns="0" lIns="0" rIns="0" rtlCol="0" tIns="0" wrap="none"/>
          <a:p>
            <a:pPr algn="l" indent="-342900" marL="342900">
              <a:lnSpc>
                <a:spcPts val="2850"/>
              </a:lnSpc>
              <a:buSzPct val="100000"/>
              <a:buChar char="•"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Увеличить capacity команды сопровождения на 30%.</a:t>
            </a:r>
            <a:endParaRPr dirty="0" sz="1750" lang="en-US"/>
          </a:p>
        </p:txBody>
      </p:sp>
      <p:sp>
        <p:nvSpPr>
          <p:cNvPr id="1048682" name=""/>
          <p:cNvSpPr/>
          <p:nvPr/>
        </p:nvSpPr>
        <p:spPr>
          <a:xfrm rot="10800000">
            <a:off x="11582400" y="7505471"/>
            <a:ext cx="3048000" cy="724129"/>
          </a:xfrm>
          <a:prstGeom prst="rect"/>
          <a:solidFill>
            <a:srgbClr val="FFFFFF"/>
          </a:solidFill>
          <a:ln w="25400">
            <a:noFill/>
            <a:prstDash val="solid"/>
          </a:ln>
        </p:spPr>
        <p:txBody>
          <a:bodyPr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Image 0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/>
        </p:spPr>
      </p:pic>
      <p:sp>
        <p:nvSpPr>
          <p:cNvPr id="1048660" name="Text 0"/>
          <p:cNvSpPr/>
          <p:nvPr/>
        </p:nvSpPr>
        <p:spPr>
          <a:xfrm>
            <a:off x="793790" y="1115378"/>
            <a:ext cx="5806797" cy="708779"/>
          </a:xfrm>
          <a:prstGeom prst="rect"/>
          <a:noFill/>
        </p:spPr>
        <p:txBody>
          <a:bodyPr anchor="t" bIns="0" lIns="0" rIns="0" rtlCol="0" tIns="0" wrap="none"/>
          <a:p>
            <a:pPr indent="0" marL="0">
              <a:lnSpc>
                <a:spcPts val="5550"/>
              </a:lnSpc>
              <a:buNone/>
            </a:pPr>
            <a:r>
              <a:rPr b="1" dirty="0" sz="4450" kern="0" lang="en-US" spc="-134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Управление рисками</a:t>
            </a:r>
            <a:endParaRPr dirty="0" sz="4450" lang="en-US"/>
          </a:p>
        </p:txBody>
      </p:sp>
      <p:pic>
        <p:nvPicPr>
          <p:cNvPr id="2097162" name="Image 1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793790" y="2164318"/>
            <a:ext cx="1134070" cy="2474952"/>
          </a:xfrm>
          <a:prstGeom prst="rect"/>
        </p:spPr>
      </p:pic>
      <p:sp>
        <p:nvSpPr>
          <p:cNvPr id="1048661" name="Text 1"/>
          <p:cNvSpPr/>
          <p:nvPr/>
        </p:nvSpPr>
        <p:spPr>
          <a:xfrm>
            <a:off x="2268022" y="2391132"/>
            <a:ext cx="2952155" cy="35433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50"/>
              </a:lnSpc>
              <a:buNone/>
            </a:pPr>
            <a:r>
              <a:rPr b="1" dirty="0" sz="2200" kern="0" lang="en-US" spc="-67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Недостаток ресурсов</a:t>
            </a:r>
            <a:endParaRPr dirty="0" sz="2200" lang="en-US"/>
          </a:p>
        </p:txBody>
      </p:sp>
      <p:sp>
        <p:nvSpPr>
          <p:cNvPr id="1048662" name="Text 2"/>
          <p:cNvSpPr/>
          <p:nvPr/>
        </p:nvSpPr>
        <p:spPr>
          <a:xfrm>
            <a:off x="2268022" y="2881551"/>
            <a:ext cx="6082189" cy="725805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850"/>
              </a:lnSpc>
              <a:buSzPct val="100000"/>
              <a:buChar char="•"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Оптимизировать задачи, распределяя их между сотрудниками.</a:t>
            </a:r>
            <a:endParaRPr dirty="0" sz="1750" lang="en-US"/>
          </a:p>
        </p:txBody>
      </p:sp>
      <p:sp>
        <p:nvSpPr>
          <p:cNvPr id="1048663" name="Text 3"/>
          <p:cNvSpPr/>
          <p:nvPr/>
        </p:nvSpPr>
        <p:spPr>
          <a:xfrm>
            <a:off x="2268022" y="3686651"/>
            <a:ext cx="6082189" cy="725805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850"/>
              </a:lnSpc>
              <a:buSzPct val="100000"/>
              <a:buChar char="•"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Привлечь временные ресурсы для выполнения критически важных задач.</a:t>
            </a:r>
            <a:endParaRPr dirty="0" sz="1750" lang="en-US"/>
          </a:p>
        </p:txBody>
      </p:sp>
      <p:pic>
        <p:nvPicPr>
          <p:cNvPr id="2097163" name="Image 2" descr="preencoded.png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793790" y="4639270"/>
            <a:ext cx="1134070" cy="2474952"/>
          </a:xfrm>
          <a:prstGeom prst="rect"/>
        </p:spPr>
      </p:pic>
      <p:sp>
        <p:nvSpPr>
          <p:cNvPr id="1048664" name="Text 4"/>
          <p:cNvSpPr/>
          <p:nvPr/>
        </p:nvSpPr>
        <p:spPr>
          <a:xfrm>
            <a:off x="2268022" y="4866084"/>
            <a:ext cx="3661886" cy="354330"/>
          </a:xfrm>
          <a:prstGeom prst="rect"/>
          <a:noFill/>
        </p:spPr>
        <p:txBody>
          <a:bodyPr anchor="t" bIns="0" lIns="0" rIns="0" rtlCol="0" tIns="0" wrap="none"/>
          <a:p>
            <a:pPr algn="l" indent="0" marL="0">
              <a:lnSpc>
                <a:spcPts val="2750"/>
              </a:lnSpc>
              <a:buNone/>
            </a:pPr>
            <a:r>
              <a:rPr b="1" dirty="0" sz="2200" kern="0" lang="en-US" spc="-67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Ограничения мониторинга</a:t>
            </a:r>
            <a:endParaRPr dirty="0" sz="2200" lang="en-US"/>
          </a:p>
        </p:txBody>
      </p:sp>
      <p:sp>
        <p:nvSpPr>
          <p:cNvPr id="1048665" name="Text 5"/>
          <p:cNvSpPr/>
          <p:nvPr/>
        </p:nvSpPr>
        <p:spPr>
          <a:xfrm>
            <a:off x="2268022" y="5356503"/>
            <a:ext cx="6082189" cy="725805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850"/>
              </a:lnSpc>
              <a:buSzPct val="100000"/>
              <a:buChar char="•"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Разработать временные решения для обхода ограничений текущей системы.</a:t>
            </a:r>
            <a:endParaRPr dirty="0" sz="1750" lang="en-US"/>
          </a:p>
        </p:txBody>
      </p:sp>
      <p:sp>
        <p:nvSpPr>
          <p:cNvPr id="1048666" name="Text 6"/>
          <p:cNvSpPr/>
          <p:nvPr/>
        </p:nvSpPr>
        <p:spPr>
          <a:xfrm>
            <a:off x="2268022" y="6161603"/>
            <a:ext cx="6082189" cy="725805"/>
          </a:xfrm>
          <a:prstGeom prst="rect"/>
          <a:noFill/>
        </p:spPr>
        <p:txBody>
          <a:bodyPr anchor="t" bIns="0" lIns="0" rIns="0" rtlCol="0" tIns="0" wrap="square"/>
          <a:p>
            <a:pPr algn="l" indent="-342900" marL="342900">
              <a:lnSpc>
                <a:spcPts val="2850"/>
              </a:lnSpc>
              <a:buSzPct val="100000"/>
              <a:buChar char="•"/>
            </a:pPr>
            <a:r>
              <a:rPr dirty="0" sz="1750" kern="0" lang="en-US" spc="-36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Приоритизировать создание собственной системы мониторинга.</a:t>
            </a:r>
            <a:endParaRPr dirty="0" sz="1750"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Company>PptxGenJS</Company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PptxGenJS Presentation</dc:title>
  <dc:creator>PptxGenJS</dc:creator>
  <cp:lastModifiedBy>PptxGenJS</cp:lastModifiedBy>
  <dcterms:created xsi:type="dcterms:W3CDTF">2025-01-14T03:37:16Z</dcterms:created>
  <dcterms:modified xsi:type="dcterms:W3CDTF">2025-01-14T10:24:18Z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a28b9d937e3f41c09471687ea773175c</vt:lpwstr>
  </property>
</Properties>
</file>